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0" r:id="rId3"/>
    <p:sldId id="262" r:id="rId4"/>
    <p:sldId id="257" r:id="rId5"/>
    <p:sldId id="299" r:id="rId6"/>
    <p:sldId id="300" r:id="rId7"/>
    <p:sldId id="301" r:id="rId8"/>
    <p:sldId id="303" r:id="rId9"/>
    <p:sldId id="302" r:id="rId10"/>
    <p:sldId id="304" r:id="rId11"/>
    <p:sldId id="310" r:id="rId12"/>
    <p:sldId id="311" r:id="rId13"/>
    <p:sldId id="332" r:id="rId14"/>
    <p:sldId id="333" r:id="rId15"/>
    <p:sldId id="312" r:id="rId16"/>
    <p:sldId id="313" r:id="rId17"/>
    <p:sldId id="315" r:id="rId18"/>
    <p:sldId id="317" r:id="rId19"/>
    <p:sldId id="324" r:id="rId20"/>
    <p:sldId id="321" r:id="rId21"/>
    <p:sldId id="322" r:id="rId22"/>
    <p:sldId id="318" r:id="rId23"/>
    <p:sldId id="319" r:id="rId24"/>
    <p:sldId id="320" r:id="rId25"/>
    <p:sldId id="326" r:id="rId26"/>
    <p:sldId id="325" r:id="rId27"/>
    <p:sldId id="323" r:id="rId28"/>
    <p:sldId id="305" r:id="rId29"/>
    <p:sldId id="308" r:id="rId30"/>
    <p:sldId id="306" r:id="rId31"/>
    <p:sldId id="309" r:id="rId32"/>
    <p:sldId id="307" r:id="rId33"/>
    <p:sldId id="316" r:id="rId34"/>
    <p:sldId id="334" r:id="rId35"/>
    <p:sldId id="335" r:id="rId36"/>
    <p:sldId id="288" r:id="rId37"/>
    <p:sldId id="275" r:id="rId38"/>
    <p:sldId id="329" r:id="rId39"/>
    <p:sldId id="328" r:id="rId40"/>
    <p:sldId id="269" r:id="rId41"/>
    <p:sldId id="274" r:id="rId42"/>
    <p:sldId id="276" r:id="rId43"/>
    <p:sldId id="287" r:id="rId44"/>
    <p:sldId id="270" r:id="rId45"/>
    <p:sldId id="278" r:id="rId46"/>
    <p:sldId id="279" r:id="rId47"/>
    <p:sldId id="338" r:id="rId48"/>
    <p:sldId id="296" r:id="rId49"/>
    <p:sldId id="297" r:id="rId50"/>
    <p:sldId id="298" r:id="rId51"/>
    <p:sldId id="282" r:id="rId52"/>
    <p:sldId id="284" r:id="rId53"/>
    <p:sldId id="285" r:id="rId54"/>
    <p:sldId id="286" r:id="rId55"/>
    <p:sldId id="272" r:id="rId56"/>
    <p:sldId id="327" r:id="rId57"/>
    <p:sldId id="314" r:id="rId58"/>
    <p:sldId id="33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6473" autoAdjust="0"/>
  </p:normalViewPr>
  <p:slideViewPr>
    <p:cSldViewPr snapToGrid="0">
      <p:cViewPr varScale="1">
        <p:scale>
          <a:sx n="113" d="100"/>
          <a:sy n="113" d="100"/>
        </p:scale>
        <p:origin x="786" y="114"/>
      </p:cViewPr>
      <p:guideLst/>
    </p:cSldViewPr>
  </p:slideViewPr>
  <p:outlineViewPr>
    <p:cViewPr>
      <p:scale>
        <a:sx n="33" d="100"/>
        <a:sy n="33" d="100"/>
      </p:scale>
      <p:origin x="0" y="-35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677332" y="1294726"/>
            <a:ext cx="8596667" cy="47466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7E79D1-29D7-41B7-82F8-3D44393284DF}" type="datetime1">
              <a:rPr lang="en-US"/>
              <a:pPr lvl="0"/>
              <a:t>12/13/2015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7F58A5-D6AC-4478-8972-EF149488CD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78E5B7-48EB-4264-918C-3B01D99C08AF}" type="datetime1">
              <a:rPr lang="en-US"/>
              <a:pPr lvl="0"/>
              <a:t>12/13/2015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2223C-7B81-41AD-8671-0ABCA5ADEB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992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94727"/>
            <a:ext cx="8596668" cy="4746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codegeeks.com/2011/09/problems-with-orms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327:_Exploits_of_a_Mo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hibernate/hibernate_query_language.htm" TargetMode="External"/><Relationship Id="rId2" Type="http://schemas.openxmlformats.org/officeDocument/2006/relationships/hyperlink" Target="http://software-security.sans.org/developer-how-to/fix-sql-injection-in-java-hibern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owasp.org/index.php/SQL_Injection_Prevention_Cheat_Shee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academy.com/blog/public-cloud-war-aws-vs-azure-vs-google/" TargetMode="External"/><Relationship Id="rId2" Type="http://schemas.openxmlformats.org/officeDocument/2006/relationships/hyperlink" Target="http://www.tomsitpro.com/articles/azure-vs-aws-cloud-comparison,2-870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brunopierrecarrier@gmail.com" TargetMode="External"/><Relationship Id="rId2" Type="http://schemas.openxmlformats.org/officeDocument/2006/relationships/hyperlink" Target="https://github.com/BrunoCarrier/SpringMobileWars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134085"/>
            <a:ext cx="7766936" cy="1646302"/>
          </a:xfrm>
        </p:spPr>
        <p:txBody>
          <a:bodyPr/>
          <a:lstStyle/>
          <a:p>
            <a:r>
              <a:rPr lang="en-US" dirty="0" smtClean="0"/>
              <a:t>Easy </a:t>
            </a:r>
            <a:r>
              <a:rPr lang="en-US" dirty="0" err="1" smtClean="0"/>
              <a:t>backends</a:t>
            </a:r>
            <a:r>
              <a:rPr lang="en-US" dirty="0" smtClean="0"/>
              <a:t> for mobile apps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809478"/>
            <a:ext cx="7766936" cy="1096899"/>
          </a:xfrm>
        </p:spPr>
        <p:txBody>
          <a:bodyPr/>
          <a:lstStyle/>
          <a:p>
            <a:r>
              <a:rPr lang="en-US" dirty="0" smtClean="0"/>
              <a:t>Bruno Carrier</a:t>
            </a:r>
          </a:p>
          <a:p>
            <a:r>
              <a:rPr lang="en-US" dirty="0" smtClean="0"/>
              <a:t>brunopierrecarrier@gmail.com</a:t>
            </a:r>
            <a:endParaRPr lang="en-CA" dirty="0"/>
          </a:p>
        </p:txBody>
      </p:sp>
      <p:pic>
        <p:nvPicPr>
          <p:cNvPr id="1026" name="Picture 2" descr="https://howtotrainyourjee.files.wordpress.com/2014/11/cropped-logo_springbypivotal_horizontal1-645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6" y="4225264"/>
            <a:ext cx="3795097" cy="17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87" y="4225264"/>
            <a:ext cx="4248213" cy="169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paulojr.org/content/images/2015/09/no-xml-195x8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58" y="5904499"/>
            <a:ext cx="18573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Why cloud solutions?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Reduce labor costs</a:t>
            </a:r>
          </a:p>
          <a:p>
            <a:pPr lvl="0"/>
            <a:r>
              <a:rPr lang="en-US" b="1" dirty="0"/>
              <a:t>Reduce project overhead</a:t>
            </a:r>
          </a:p>
          <a:p>
            <a:pPr lvl="0"/>
            <a:r>
              <a:rPr lang="en-US" dirty="0"/>
              <a:t>Flexibility in planning and scaling</a:t>
            </a:r>
          </a:p>
          <a:p>
            <a:pPr lvl="0"/>
            <a:r>
              <a:rPr lang="en-US" b="1" dirty="0"/>
              <a:t>No more mysterious arcane </a:t>
            </a:r>
            <a:r>
              <a:rPr lang="en-US" b="1" dirty="0" err="1"/>
              <a:t>devops</a:t>
            </a:r>
            <a:endParaRPr lang="en-US" b="1" dirty="0"/>
          </a:p>
          <a:p>
            <a:pPr lvl="0"/>
            <a:r>
              <a:rPr lang="en-US" dirty="0"/>
              <a:t>Instant solutions</a:t>
            </a:r>
          </a:p>
          <a:p>
            <a:pPr lvl="0"/>
            <a:r>
              <a:rPr lang="en-US" dirty="0"/>
              <a:t>Risk mitigation through flexible computing output – no fast growth curse</a:t>
            </a:r>
          </a:p>
          <a:p>
            <a:pPr lvl="0"/>
            <a:r>
              <a:rPr lang="en-US" b="1" dirty="0"/>
              <a:t>High availability</a:t>
            </a:r>
          </a:p>
          <a:p>
            <a:pPr lvl="0"/>
            <a:r>
              <a:rPr lang="en-US" b="1" dirty="0"/>
              <a:t>The line between proof of concept, development and live environments is very, very thin</a:t>
            </a:r>
          </a:p>
          <a:p>
            <a:pPr lvl="0"/>
            <a:r>
              <a:rPr lang="en-US" dirty="0"/>
              <a:t>You can find developers who are fluent in your cloud provider</a:t>
            </a:r>
          </a:p>
          <a:p>
            <a:pPr lvl="0"/>
            <a:r>
              <a:rPr lang="en-US" dirty="0"/>
              <a:t>Cheaper, better disaster recovery – will you replace a failing machine on Saturday night?</a:t>
            </a:r>
          </a:p>
          <a:p>
            <a:pPr lvl="0"/>
            <a:r>
              <a:rPr lang="en-US" b="1" dirty="0"/>
              <a:t>Do you want to work on hardware or on software?</a:t>
            </a:r>
          </a:p>
          <a:p>
            <a:pPr lvl="0"/>
            <a:endParaRPr lang="en-US" dirty="0"/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53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smtClean="0"/>
              <a:t>servers </a:t>
            </a:r>
            <a:r>
              <a:rPr lang="en-US" dirty="0"/>
              <a:t>and </a:t>
            </a:r>
            <a:r>
              <a:rPr lang="en-US" dirty="0" smtClean="0"/>
              <a:t>Spring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218" name="Picture 2" descr="http://www.inspireindiafs.com/images/handshake-business-blobs-1E-300x2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842962"/>
            <a:ext cx="28575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00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</a:t>
            </a:r>
            <a:r>
              <a:rPr lang="en-US" dirty="0" err="1" smtClean="0"/>
              <a:t>RESTful</a:t>
            </a:r>
            <a:r>
              <a:rPr lang="en-US" dirty="0" smtClean="0"/>
              <a:t> servers work?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13" y="2178050"/>
            <a:ext cx="10404283" cy="29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Spring boot provides for free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Servlet container configuration (Tomcat)</a:t>
            </a:r>
          </a:p>
          <a:p>
            <a:r>
              <a:rPr lang="en-US" dirty="0" smtClean="0"/>
              <a:t>Serialization / deserialization</a:t>
            </a:r>
          </a:p>
          <a:p>
            <a:r>
              <a:rPr lang="en-US" dirty="0" smtClean="0"/>
              <a:t>Dependency versions compatible with each other</a:t>
            </a:r>
          </a:p>
          <a:p>
            <a:r>
              <a:rPr lang="en-US" dirty="0"/>
              <a:t>Web.xml logic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Metrics, health check (Spring boot Actuator)</a:t>
            </a:r>
          </a:p>
        </p:txBody>
      </p:sp>
    </p:spTree>
    <p:extLst>
      <p:ext uri="{BB962C8B-B14F-4D97-AF65-F5344CB8AC3E}">
        <p14:creationId xmlns:p14="http://schemas.microsoft.com/office/powerpoint/2010/main" val="348834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Spring boot provides </a:t>
            </a:r>
            <a:r>
              <a:rPr lang="en-US" sz="2800" dirty="0" smtClean="0"/>
              <a:t>with minimal efforts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(Spring security)</a:t>
            </a:r>
          </a:p>
          <a:p>
            <a:r>
              <a:rPr lang="en-US" dirty="0" smtClean="0"/>
              <a:t>Metrics, health check (Spring boot Actuator)</a:t>
            </a:r>
          </a:p>
          <a:p>
            <a:r>
              <a:rPr lang="en-US" dirty="0" smtClean="0"/>
              <a:t>Integration with social networks (Spring Social, Spring Facebook, Spring Twitter, LinkedIn)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Integration with most popular data stores (SQL, Cassandra, </a:t>
            </a:r>
            <a:r>
              <a:rPr lang="en-US" dirty="0" err="1" smtClean="0">
                <a:sym typeface="Wingdings" panose="05000000000000000000" pitchFamily="2" charset="2"/>
              </a:rPr>
              <a:t>Couchbase</a:t>
            </a:r>
            <a:r>
              <a:rPr lang="en-US" dirty="0" smtClean="0">
                <a:sym typeface="Wingdings" panose="05000000000000000000" pitchFamily="2" charset="2"/>
              </a:rPr>
              <a:t>, Neo4j, </a:t>
            </a:r>
            <a:r>
              <a:rPr lang="en-US" dirty="0" err="1" smtClean="0">
                <a:sym typeface="Wingdings" panose="05000000000000000000" pitchFamily="2" charset="2"/>
              </a:rPr>
              <a:t>MongoDB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Redis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ElasticSearch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Solr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Gemfire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Aerospike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Hadoop</a:t>
            </a:r>
            <a:r>
              <a:rPr lang="en-US" dirty="0" smtClean="0">
                <a:sym typeface="Wingdings" panose="05000000000000000000" pitchFamily="2" charset="2"/>
              </a:rPr>
              <a:t>) </a:t>
            </a:r>
          </a:p>
          <a:p>
            <a:r>
              <a:rPr lang="en-US" dirty="0"/>
              <a:t>Spring </a:t>
            </a:r>
            <a:r>
              <a:rPr lang="en-US" dirty="0" err="1"/>
              <a:t>OAuth</a:t>
            </a:r>
            <a:r>
              <a:rPr lang="en-US" dirty="0"/>
              <a:t> (Efforts are more than minimal </a:t>
            </a:r>
            <a:r>
              <a:rPr lang="en-US" dirty="0">
                <a:sym typeface="Wingdings" panose="05000000000000000000" pitchFamily="2" charset="2"/>
              </a:rPr>
              <a:t> )</a:t>
            </a:r>
          </a:p>
          <a:p>
            <a:r>
              <a:rPr lang="en-US" dirty="0" smtClean="0"/>
              <a:t>Message queues (Spring </a:t>
            </a:r>
            <a:r>
              <a:rPr lang="en-US" dirty="0" err="1" smtClean="0"/>
              <a:t>AMQP</a:t>
            </a:r>
            <a:r>
              <a:rPr lang="en-US" dirty="0" smtClean="0"/>
              <a:t>)</a:t>
            </a:r>
          </a:p>
          <a:p>
            <a:r>
              <a:rPr lang="en-US" dirty="0" smtClean="0"/>
              <a:t>Worker servers</a:t>
            </a:r>
          </a:p>
        </p:txBody>
      </p:sp>
    </p:spTree>
    <p:extLst>
      <p:ext uri="{BB962C8B-B14F-4D97-AF65-F5344CB8AC3E}">
        <p14:creationId xmlns:p14="http://schemas.microsoft.com/office/powerpoint/2010/main" val="1512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Spring, what do you need to do?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13" y="1270000"/>
            <a:ext cx="10404283" cy="2950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0612" y="4661647"/>
            <a:ext cx="8695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Database(s)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Request handling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878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Boot philosophy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Stand-alone</a:t>
            </a:r>
            <a:r>
              <a:rPr lang="en-CA" dirty="0"/>
              <a:t>, production-grade Spring based </a:t>
            </a:r>
            <a:r>
              <a:rPr lang="en-CA" dirty="0" smtClean="0"/>
              <a:t>Applications</a:t>
            </a:r>
          </a:p>
          <a:p>
            <a:pPr lvl="1"/>
            <a:r>
              <a:rPr lang="en-US" dirty="0" smtClean="0"/>
              <a:t>You can “just run it”</a:t>
            </a:r>
            <a:endParaRPr lang="en-CA" dirty="0" smtClean="0"/>
          </a:p>
          <a:p>
            <a:r>
              <a:rPr lang="en-CA" dirty="0" smtClean="0"/>
              <a:t>Opinionated </a:t>
            </a:r>
            <a:r>
              <a:rPr lang="en-CA" dirty="0"/>
              <a:t>view of the Spring platform and third-party </a:t>
            </a:r>
            <a:r>
              <a:rPr lang="en-CA" dirty="0" smtClean="0"/>
              <a:t>libraries</a:t>
            </a:r>
          </a:p>
          <a:p>
            <a:pPr lvl="1"/>
            <a:r>
              <a:rPr lang="en-CA" dirty="0" smtClean="0"/>
              <a:t>Get </a:t>
            </a:r>
            <a:r>
              <a:rPr lang="en-CA" dirty="0"/>
              <a:t>started with minimum fuss. </a:t>
            </a:r>
            <a:endParaRPr lang="en-CA" dirty="0" smtClean="0"/>
          </a:p>
          <a:p>
            <a:r>
              <a:rPr lang="en-CA" dirty="0" smtClean="0"/>
              <a:t>Most </a:t>
            </a:r>
            <a:r>
              <a:rPr lang="en-CA" dirty="0"/>
              <a:t>Spring Boot applications need very little Spring </a:t>
            </a:r>
            <a:r>
              <a:rPr lang="en-CA" dirty="0" smtClean="0"/>
              <a:t>configuration</a:t>
            </a:r>
          </a:p>
          <a:p>
            <a:pPr lvl="1"/>
            <a:r>
              <a:rPr lang="en-US" dirty="0" smtClean="0"/>
              <a:t>And if you need to configure anything, you can!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481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endpoints</a:t>
            </a:r>
          </a:p>
          <a:p>
            <a:r>
              <a:rPr lang="en-US" dirty="0" smtClean="0"/>
              <a:t>Elastic Beanstalk deployment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6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1" y="2700872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 dirty="0" err="1" smtClean="0"/>
              <a:t>AWS</a:t>
            </a:r>
            <a:endParaRPr lang="en-US" sz="4000" dirty="0"/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components</a:t>
            </a:r>
            <a:endParaRPr lang="en-CA" dirty="0"/>
          </a:p>
        </p:txBody>
      </p:sp>
      <p:pic>
        <p:nvPicPr>
          <p:cNvPr id="14344" name="Picture 8" descr="https://www.herontechnology.co.nz/images/AWS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5" y="1693862"/>
            <a:ext cx="28575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21100" y="15113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Upload using Beanstalk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721100" y="31750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.jar on S3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721100" y="49022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Beanstalk deploys .jar on EC2 instance</a:t>
            </a:r>
            <a:endParaRPr lang="en-CA" dirty="0"/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4768850" y="2552700"/>
            <a:ext cx="0" cy="6223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768850" y="42164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flow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6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 backend talk at Mobile Warsaw?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</a:t>
            </a:r>
            <a:r>
              <a:rPr lang="en-US" dirty="0" err="1" smtClean="0"/>
              <a:t>Stepstone</a:t>
            </a:r>
            <a:r>
              <a:rPr lang="en-US" dirty="0" smtClean="0"/>
              <a:t> </a:t>
            </a:r>
            <a:r>
              <a:rPr lang="en-US" b="1" i="1" dirty="0" smtClean="0"/>
              <a:t>Native Applications </a:t>
            </a:r>
            <a:r>
              <a:rPr lang="en-US" dirty="0" smtClean="0"/>
              <a:t>team came to use backend developers</a:t>
            </a:r>
          </a:p>
          <a:p>
            <a:pPr lvl="1"/>
            <a:r>
              <a:rPr lang="en-US" dirty="0" smtClean="0"/>
              <a:t>Human skills may be available, but hard to assign to a project</a:t>
            </a:r>
          </a:p>
          <a:p>
            <a:pPr lvl="1"/>
            <a:r>
              <a:rPr lang="en-US" dirty="0" smtClean="0"/>
              <a:t>Native apps have to be more than a mobile spinoff</a:t>
            </a:r>
          </a:p>
          <a:p>
            <a:pPr lvl="2"/>
            <a:r>
              <a:rPr lang="en-US" dirty="0" smtClean="0"/>
              <a:t>Native apps use patterns do not resemble desktop browsers’</a:t>
            </a:r>
            <a:endParaRPr lang="en-US" dirty="0"/>
          </a:p>
          <a:p>
            <a:pPr lvl="2"/>
            <a:r>
              <a:rPr lang="en-US" dirty="0" smtClean="0"/>
              <a:t>Native apps’ lifecycle differs from desktop browsers’</a:t>
            </a:r>
          </a:p>
          <a:p>
            <a:pPr lvl="2"/>
            <a:r>
              <a:rPr lang="en-US" dirty="0" smtClean="0"/>
              <a:t>Mobile devices capacities are different from desktops’</a:t>
            </a:r>
          </a:p>
        </p:txBody>
      </p:sp>
    </p:spTree>
    <p:extLst>
      <p:ext uri="{BB962C8B-B14F-4D97-AF65-F5344CB8AC3E}">
        <p14:creationId xmlns:p14="http://schemas.microsoft.com/office/powerpoint/2010/main" val="2564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</a:t>
            </a:r>
            <a:endParaRPr lang="en-CA" dirty="0"/>
          </a:p>
        </p:txBody>
      </p:sp>
      <p:pic>
        <p:nvPicPr>
          <p:cNvPr id="15362" name="Picture 2" descr="https://www.cloudbees.com/sites/default/files/eleasticbeanstalk_squ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2586957"/>
            <a:ext cx="15621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img01.deviantart.net/72ab/i/2008/014/f/c/jack_and_beanstalk___sample_1_by_aokstud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9" y="3458352"/>
            <a:ext cx="4181475" cy="29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WS Elastic Beanstalk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04790"/>
            <a:ext cx="6038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7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S3 – Simple Storage Service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think of it as a giant hard drive</a:t>
            </a:r>
          </a:p>
          <a:p>
            <a:r>
              <a:rPr lang="en-US" dirty="0" smtClean="0"/>
              <a:t>It is partitioned by buckets</a:t>
            </a:r>
          </a:p>
          <a:p>
            <a:r>
              <a:rPr lang="en-US" dirty="0" smtClean="0"/>
              <a:t>Access to buckets can be private or public</a:t>
            </a:r>
          </a:p>
          <a:p>
            <a:endParaRPr lang="en-CA" dirty="0"/>
          </a:p>
        </p:txBody>
      </p:sp>
      <p:pic>
        <p:nvPicPr>
          <p:cNvPr id="16386" name="Picture 2" descr="http://www.iperiusbackup.net/wp-content/uploads/2014/11/amazon-s3-logo-150x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4" y="2629677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EC2 – Elastic Compute Cloud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(virtual) machines on which your applications run</a:t>
            </a:r>
          </a:p>
          <a:p>
            <a:r>
              <a:rPr lang="en-US" dirty="0" smtClean="0"/>
              <a:t>Under the hood, other services use EC2 instances</a:t>
            </a:r>
          </a:p>
          <a:p>
            <a:r>
              <a:rPr lang="en-US" dirty="0" smtClean="0"/>
              <a:t>You can deploy an application to an EC2 instance</a:t>
            </a:r>
          </a:p>
          <a:p>
            <a:r>
              <a:rPr lang="en-US" dirty="0" smtClean="0"/>
              <a:t>You can deploy a pre-defined AMI (Amazon Machine Image) to an EC2 instance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77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RDS</a:t>
            </a:r>
            <a:r>
              <a:rPr lang="en-US" dirty="0" smtClean="0"/>
              <a:t> – Relational Database Service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RDS</a:t>
            </a:r>
            <a:r>
              <a:rPr lang="en-US" dirty="0"/>
              <a:t> </a:t>
            </a:r>
            <a:r>
              <a:rPr lang="en-US" dirty="0" smtClean="0"/>
              <a:t>instances are traditional SQL databases</a:t>
            </a:r>
          </a:p>
          <a:p>
            <a:r>
              <a:rPr lang="en-US" dirty="0" smtClean="0"/>
              <a:t>They can scale up reasonably well</a:t>
            </a:r>
          </a:p>
          <a:p>
            <a:r>
              <a:rPr lang="en-US" dirty="0" smtClean="0"/>
              <a:t>They can scale out well with read-only copies</a:t>
            </a:r>
          </a:p>
          <a:p>
            <a:endParaRPr lang="en-US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98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IAM</a:t>
            </a:r>
            <a:r>
              <a:rPr lang="en-US" dirty="0" smtClean="0"/>
              <a:t> – Identity and Access Management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user accounts for the </a:t>
            </a:r>
            <a:r>
              <a:rPr lang="en-US" dirty="0" err="1" smtClean="0"/>
              <a:t>AWS</a:t>
            </a:r>
            <a:r>
              <a:rPr lang="en-US" dirty="0" smtClean="0"/>
              <a:t> console</a:t>
            </a:r>
          </a:p>
          <a:p>
            <a:r>
              <a:rPr lang="en-US" dirty="0" smtClean="0"/>
              <a:t>Create access keys to allow your application to use specific </a:t>
            </a:r>
            <a:r>
              <a:rPr lang="en-US" dirty="0" err="1" smtClean="0"/>
              <a:t>AWS</a:t>
            </a:r>
            <a:r>
              <a:rPr lang="en-US" dirty="0" smtClean="0"/>
              <a:t> features</a:t>
            </a:r>
          </a:p>
          <a:p>
            <a:endParaRPr lang="en-US" dirty="0"/>
          </a:p>
          <a:p>
            <a:r>
              <a:rPr lang="en-US" b="1" dirty="0" smtClean="0"/>
              <a:t>Give access only to what is necessary.  No more.</a:t>
            </a:r>
          </a:p>
          <a:p>
            <a:r>
              <a:rPr lang="en-US" dirty="0" smtClean="0"/>
              <a:t>Granulate the rights you give to different users.  If your application stores pictures on S3, does it need to access the bucket containing your .jar files?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2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groups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groups are like firewalls</a:t>
            </a:r>
          </a:p>
          <a:p>
            <a:r>
              <a:rPr lang="en-US" dirty="0" smtClean="0"/>
              <a:t>You may allow traffic from:</a:t>
            </a:r>
          </a:p>
          <a:p>
            <a:pPr lvl="1"/>
            <a:r>
              <a:rPr lang="en-US" dirty="0" err="1" smtClean="0"/>
              <a:t>IPs</a:t>
            </a:r>
            <a:endParaRPr lang="en-US" dirty="0" smtClean="0"/>
          </a:p>
          <a:p>
            <a:pPr lvl="1"/>
            <a:r>
              <a:rPr lang="en-US" dirty="0" smtClean="0"/>
              <a:t>IP ranges</a:t>
            </a:r>
          </a:p>
          <a:p>
            <a:pPr lvl="1"/>
            <a:r>
              <a:rPr lang="en-US" dirty="0" smtClean="0"/>
              <a:t>Entities from your </a:t>
            </a:r>
            <a:r>
              <a:rPr lang="en-US" dirty="0" err="1" smtClean="0"/>
              <a:t>AWS</a:t>
            </a:r>
            <a:r>
              <a:rPr lang="en-US" dirty="0" smtClean="0"/>
              <a:t> cloud</a:t>
            </a:r>
            <a:endParaRPr lang="en-CA" dirty="0"/>
          </a:p>
        </p:txBody>
      </p:sp>
      <p:pic>
        <p:nvPicPr>
          <p:cNvPr id="19458" name="Picture 2" descr="http://docs.aws.amazon.com/AWSEC2/latest/UserGuide/images/add_rule_sg_source_gw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450563"/>
            <a:ext cx="5286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0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balancer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component that allows you to scale out</a:t>
            </a:r>
          </a:p>
          <a:p>
            <a:r>
              <a:rPr lang="en-US" dirty="0" smtClean="0"/>
              <a:t>Typical balancing strategy: round-robin (</a:t>
            </a:r>
            <a:r>
              <a:rPr lang="en-CA" dirty="0" err="1"/>
              <a:t>algorytm</a:t>
            </a:r>
            <a:r>
              <a:rPr lang="en-CA" dirty="0"/>
              <a:t> </a:t>
            </a:r>
            <a:r>
              <a:rPr lang="en-CA" dirty="0" err="1" smtClean="0"/>
              <a:t>karuzelowy</a:t>
            </a:r>
            <a:r>
              <a:rPr lang="en-CA" dirty="0" smtClean="0"/>
              <a:t>)</a:t>
            </a:r>
            <a:endParaRPr lang="en-US" dirty="0" smtClean="0"/>
          </a:p>
          <a:p>
            <a:endParaRPr lang="en-CA" dirty="0"/>
          </a:p>
        </p:txBody>
      </p:sp>
      <p:pic>
        <p:nvPicPr>
          <p:cNvPr id="17410" name="Picture 2" descr="http://tutorials.jenkov.com/images/software-architecture/load-balanc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5" y="2582926"/>
            <a:ext cx="3741295" cy="2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n internal load balancer routes traffic to your EC2 instances in private subne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01" y="2117724"/>
            <a:ext cx="3429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Regions (EU West Ireland)</a:t>
            </a:r>
          </a:p>
          <a:p>
            <a:r>
              <a:rPr lang="en-US" dirty="0" smtClean="0"/>
              <a:t>Availability zones (1a, 1b, 1c)</a:t>
            </a:r>
            <a:endParaRPr lang="en-CA" dirty="0"/>
          </a:p>
        </p:txBody>
      </p:sp>
      <p:pic>
        <p:nvPicPr>
          <p:cNvPr id="18434" name="Picture 2" descr="http://storageio.com/images/SIO_AWS_Regio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43" y="2363153"/>
            <a:ext cx="7035357" cy="40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2700863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/>
              <a:t>Persisting data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JPA</a:t>
            </a:r>
            <a:r>
              <a:rPr lang="en-US" dirty="0" smtClean="0"/>
              <a:t> and Hibernate</a:t>
            </a:r>
            <a:endParaRPr lang="en-CA" dirty="0"/>
          </a:p>
        </p:txBody>
      </p:sp>
      <p:pic>
        <p:nvPicPr>
          <p:cNvPr id="8194" name="Picture 2" descr="http://www.cellcli.com/wp-content/uploads/2014/10/D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1231900"/>
            <a:ext cx="438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- From Android to the backend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apps use </a:t>
            </a:r>
            <a:r>
              <a:rPr lang="en-US" dirty="0" err="1" smtClean="0"/>
              <a:t>ORMs</a:t>
            </a:r>
            <a:endParaRPr lang="en-US" dirty="0" smtClean="0"/>
          </a:p>
          <a:p>
            <a:r>
              <a:rPr lang="en-US" dirty="0" err="1" smtClean="0"/>
              <a:t>Backends</a:t>
            </a:r>
            <a:r>
              <a:rPr lang="en-US" dirty="0" smtClean="0"/>
              <a:t> also use </a:t>
            </a:r>
            <a:r>
              <a:rPr lang="en-US" dirty="0" err="1" smtClean="0"/>
              <a:t>ORMs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traditional Java backend will persist data using: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JPA</a:t>
            </a:r>
            <a:r>
              <a:rPr lang="en-US" dirty="0" smtClean="0"/>
              <a:t> – Java Persistency </a:t>
            </a:r>
            <a:r>
              <a:rPr lang="en-US" dirty="0" err="1" smtClean="0"/>
              <a:t>Api</a:t>
            </a:r>
            <a:endParaRPr lang="en-US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Indicates which class must be persisted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Indicates the role and relationship of objects within a class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ORM</a:t>
            </a:r>
            <a:r>
              <a:rPr lang="en-US" dirty="0" smtClean="0"/>
              <a:t> – Object Relational Mapper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Executes the architecture indicated by </a:t>
            </a:r>
            <a:r>
              <a:rPr lang="en-US" dirty="0" err="1" smtClean="0"/>
              <a:t>JPA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382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takeaways from this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</a:t>
            </a:r>
            <a:r>
              <a:rPr lang="en-US" dirty="0" smtClean="0"/>
              <a:t>nderstanding of some backend capacities </a:t>
            </a:r>
          </a:p>
          <a:p>
            <a:r>
              <a:rPr lang="en-US" dirty="0" smtClean="0"/>
              <a:t>Understanding of mechanisms involved</a:t>
            </a:r>
          </a:p>
          <a:p>
            <a:r>
              <a:rPr lang="en-US" dirty="0" smtClean="0"/>
              <a:t>Understanding of the impact and requirements of changes you may ask backend teams</a:t>
            </a:r>
          </a:p>
          <a:p>
            <a:endParaRPr lang="en-US" dirty="0" smtClean="0"/>
          </a:p>
          <a:p>
            <a:r>
              <a:rPr lang="en-US" dirty="0" smtClean="0"/>
              <a:t>Enough knowledge to get started and implement solutions yourself</a:t>
            </a:r>
          </a:p>
          <a:p>
            <a:r>
              <a:rPr lang="en-US" dirty="0" smtClean="0"/>
              <a:t>Source code used tonight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70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Java Persistency Api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Class:</a:t>
            </a:r>
          </a:p>
          <a:p>
            <a:pPr lvl="1"/>
            <a:r>
              <a:rPr lang="pl-PL" dirty="0"/>
              <a:t>@</a:t>
            </a:r>
            <a:r>
              <a:rPr lang="pl-PL" dirty="0" err="1"/>
              <a:t>Entity</a:t>
            </a:r>
            <a:endParaRPr lang="pl-PL" dirty="0"/>
          </a:p>
          <a:p>
            <a:pPr lvl="1"/>
            <a:r>
              <a:rPr lang="pl-PL" dirty="0" err="1" smtClean="0"/>
              <a:t>Optional</a:t>
            </a:r>
            <a:r>
              <a:rPr lang="pl-PL" dirty="0"/>
              <a:t>: @</a:t>
            </a:r>
            <a:r>
              <a:rPr lang="pl-PL" dirty="0" err="1"/>
              <a:t>Table</a:t>
            </a:r>
            <a:r>
              <a:rPr lang="pl-PL" dirty="0"/>
              <a:t>(</a:t>
            </a:r>
            <a:r>
              <a:rPr lang="fr-CA" dirty="0" err="1"/>
              <a:t>name</a:t>
            </a:r>
            <a:r>
              <a:rPr lang="fr-CA" dirty="0"/>
              <a:t>=</a:t>
            </a:r>
            <a:r>
              <a:rPr lang="en-US" dirty="0"/>
              <a:t>“</a:t>
            </a:r>
            <a:r>
              <a:rPr lang="en-US" dirty="0" err="1" smtClean="0"/>
              <a:t>piwa</a:t>
            </a:r>
            <a:r>
              <a:rPr lang="en-US" dirty="0" smtClean="0"/>
              <a:t>”)</a:t>
            </a:r>
            <a:endParaRPr lang="pl-PL" dirty="0"/>
          </a:p>
          <a:p>
            <a:pPr lvl="0"/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@Id </a:t>
            </a:r>
          </a:p>
          <a:p>
            <a:pPr lvl="1"/>
            <a:r>
              <a:rPr lang="en-US" dirty="0" smtClean="0"/>
              <a:t>Optional: </a:t>
            </a:r>
            <a:r>
              <a:rPr lang="pl-PL" dirty="0" smtClean="0"/>
              <a:t>@</a:t>
            </a:r>
            <a:r>
              <a:rPr lang="pl-PL" dirty="0" err="1" smtClean="0"/>
              <a:t>Generated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2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Hibernate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Technically simple</a:t>
            </a:r>
          </a:p>
          <a:p>
            <a:pPr lvl="1"/>
            <a:r>
              <a:rPr lang="en-US" dirty="0" smtClean="0"/>
              <a:t>Does a LOT of heavy lifting for you</a:t>
            </a:r>
          </a:p>
          <a:p>
            <a:pPr lvl="1"/>
            <a:r>
              <a:rPr lang="en-US" dirty="0" smtClean="0"/>
              <a:t>Maintainable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You won’t hear about it at meetings</a:t>
            </a:r>
          </a:p>
          <a:p>
            <a:pPr lvl="1"/>
            <a:r>
              <a:rPr lang="en-US" dirty="0" smtClean="0"/>
              <a:t>Almost all Java developers know Hibernate</a:t>
            </a:r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Indexing might not be optimal</a:t>
            </a:r>
          </a:p>
          <a:p>
            <a:pPr lvl="1"/>
            <a:r>
              <a:rPr lang="en-US" dirty="0" smtClean="0"/>
              <a:t>Relationships between columns can be hard to establish for complex cases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Remember, don’t optimize without measuring!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sz="1200" dirty="0" smtClean="0"/>
              <a:t>Additional information:</a:t>
            </a:r>
          </a:p>
          <a:p>
            <a:pPr lvl="1"/>
            <a:r>
              <a:rPr lang="en-US" sz="1100" dirty="0">
                <a:hlinkClick r:id="rId2"/>
              </a:rPr>
              <a:t>http://</a:t>
            </a:r>
            <a:r>
              <a:rPr lang="en-US" sz="1100" dirty="0" smtClean="0">
                <a:hlinkClick r:id="rId2"/>
              </a:rPr>
              <a:t>www.javacodegeeks.com/2011/09/problems-with-orms.html</a:t>
            </a:r>
            <a:r>
              <a:rPr lang="en-US" sz="1100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438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Hibernate - Portable SQL querying language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HQL</a:t>
            </a:r>
            <a:r>
              <a:rPr lang="en-US" dirty="0"/>
              <a:t> – Hibernate Query Language</a:t>
            </a:r>
          </a:p>
          <a:p>
            <a:pPr lvl="1"/>
            <a:r>
              <a:rPr lang="en-US" dirty="0"/>
              <a:t>Pros: You can change SQL databases without modifying you queries</a:t>
            </a:r>
          </a:p>
          <a:p>
            <a:pPr lvl="1"/>
            <a:r>
              <a:rPr lang="en-US" dirty="0"/>
              <a:t>Cons: Might not be optimized</a:t>
            </a:r>
          </a:p>
          <a:p>
            <a:r>
              <a:rPr lang="en-US" dirty="0"/>
              <a:t>Technology-specific SQL (MySQL, MS-SQL, </a:t>
            </a:r>
            <a:r>
              <a:rPr lang="en-US" dirty="0" err="1"/>
              <a:t>PostgreSQL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Pros: Write queries in their native language</a:t>
            </a:r>
          </a:p>
          <a:p>
            <a:pPr lvl="1"/>
            <a:r>
              <a:rPr lang="en-US" dirty="0"/>
              <a:t>Cons: Ties code to a specific vendor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JPA</a:t>
            </a:r>
            <a:r>
              <a:rPr lang="en-US" dirty="0" smtClean="0"/>
              <a:t> + Hibernate</a:t>
            </a:r>
          </a:p>
          <a:p>
            <a:r>
              <a:rPr lang="en-US" dirty="0" smtClean="0"/>
              <a:t>Storing actual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653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components with your Android app</a:t>
            </a:r>
            <a:endParaRPr lang="en-US" dirty="0"/>
          </a:p>
        </p:txBody>
      </p:sp>
      <p:pic>
        <p:nvPicPr>
          <p:cNvPr id="1026" name="Picture 2" descr="http://innovationforsocialchange.org/wp-content/uploads/2015/03/sharing-is-ca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541337"/>
            <a:ext cx="55435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71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Save time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classes</a:t>
            </a:r>
          </a:p>
          <a:p>
            <a:r>
              <a:rPr lang="en-US" dirty="0" smtClean="0"/>
              <a:t>Endpoint integration tests</a:t>
            </a:r>
          </a:p>
          <a:p>
            <a:pPr lvl="1"/>
            <a:r>
              <a:rPr lang="en-US" dirty="0" smtClean="0"/>
              <a:t>Server-side, usually </a:t>
            </a:r>
            <a:r>
              <a:rPr lang="en-US" dirty="0" err="1" smtClean="0"/>
              <a:t>RestAssured</a:t>
            </a:r>
            <a:r>
              <a:rPr lang="en-US" dirty="0" smtClean="0"/>
              <a:t> or </a:t>
            </a:r>
            <a:r>
              <a:rPr lang="en-US" dirty="0" err="1" smtClean="0"/>
              <a:t>RestTemplate</a:t>
            </a:r>
            <a:endParaRPr lang="en-US" dirty="0" smtClean="0"/>
          </a:p>
          <a:p>
            <a:pPr lvl="1"/>
            <a:r>
              <a:rPr lang="en-US" dirty="0" smtClean="0"/>
              <a:t>You can use Retrofit to test on the server-side and have your networking component ready for your Android app</a:t>
            </a:r>
            <a:endParaRPr lang="en-CA" dirty="0"/>
          </a:p>
        </p:txBody>
      </p:sp>
      <p:pic>
        <p:nvPicPr>
          <p:cNvPr id="11266" name="Picture 2" descr="http://www.greatleadersserve.com/wp-content/uploads/2013/01/HiRe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251373"/>
            <a:ext cx="2987502" cy="29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59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</a:t>
            </a:r>
            <a:r>
              <a:rPr lang="en-US" dirty="0" smtClean="0"/>
              <a:t>server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security - Accounts and permissions</a:t>
            </a:r>
            <a:endParaRPr lang="en-CA" dirty="0"/>
          </a:p>
        </p:txBody>
      </p:sp>
      <p:pic>
        <p:nvPicPr>
          <p:cNvPr id="6148" name="Picture 4" descr="http://www.bryanslockservices.co.uk/imgs/comination_p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913367"/>
            <a:ext cx="247226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qph.is.quoracdn.net/main-qimg-957cb7cf7a8f533cf782a3a571c837b4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6212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3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657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security?</a:t>
            </a:r>
            <a:endParaRPr lang="en-C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472751"/>
            <a:ext cx="8596668" cy="4568612"/>
          </a:xfrm>
        </p:spPr>
        <p:txBody>
          <a:bodyPr/>
          <a:lstStyle/>
          <a:p>
            <a:r>
              <a:rPr lang="en-US" dirty="0" smtClean="0"/>
              <a:t>How secure is a bottle of beer?</a:t>
            </a:r>
          </a:p>
          <a:p>
            <a:pPr lvl="1"/>
            <a:r>
              <a:rPr lang="en-US" dirty="0" smtClean="0"/>
              <a:t>Is it resistant to malicious Mallory?</a:t>
            </a:r>
          </a:p>
          <a:p>
            <a:pPr lvl="1"/>
            <a:r>
              <a:rPr lang="en-US" dirty="0" smtClean="0"/>
              <a:t>Is it safe in my hands?</a:t>
            </a:r>
          </a:p>
          <a:p>
            <a:pPr lvl="1"/>
            <a:r>
              <a:rPr lang="en-US" dirty="0" smtClean="0"/>
              <a:t>Is it safe in my baby’s hands?</a:t>
            </a:r>
          </a:p>
          <a:p>
            <a:pPr lvl="1"/>
            <a:r>
              <a:rPr lang="en-US" dirty="0" smtClean="0"/>
              <a:t>Is it safe in your hands?</a:t>
            </a:r>
          </a:p>
          <a:p>
            <a:r>
              <a:rPr lang="en-US" dirty="0" smtClean="0"/>
              <a:t>No risk, no fun</a:t>
            </a:r>
          </a:p>
          <a:p>
            <a:endParaRPr lang="en-US" dirty="0"/>
          </a:p>
          <a:p>
            <a:r>
              <a:rPr lang="en-US" dirty="0" smtClean="0"/>
              <a:t>System protection: keeping </a:t>
            </a:r>
            <a:r>
              <a:rPr lang="en-US" b="1" dirty="0" smtClean="0"/>
              <a:t>bad</a:t>
            </a:r>
            <a:r>
              <a:rPr lang="en-US" dirty="0" smtClean="0"/>
              <a:t> people out, </a:t>
            </a:r>
            <a:r>
              <a:rPr lang="en-US" dirty="0" smtClean="0"/>
              <a:t>welcoming </a:t>
            </a:r>
            <a:r>
              <a:rPr lang="en-US" dirty="0" smtClean="0"/>
              <a:t>in </a:t>
            </a:r>
            <a:r>
              <a:rPr lang="en-US" b="1" dirty="0" smtClean="0"/>
              <a:t>good</a:t>
            </a:r>
            <a:r>
              <a:rPr lang="en-US" dirty="0" smtClean="0"/>
              <a:t> people</a:t>
            </a:r>
          </a:p>
          <a:p>
            <a:pPr lvl="1"/>
            <a:r>
              <a:rPr lang="en-US" dirty="0" smtClean="0"/>
              <a:t>Risk can be mitigated, not eliminated</a:t>
            </a:r>
          </a:p>
          <a:p>
            <a:pPr lvl="1"/>
            <a:r>
              <a:rPr lang="en-US" dirty="0" smtClean="0"/>
              <a:t>System features are open doors you need to protect</a:t>
            </a:r>
          </a:p>
          <a:p>
            <a:pPr lvl="1"/>
            <a:endParaRPr lang="en-CA" dirty="0"/>
          </a:p>
        </p:txBody>
      </p:sp>
      <p:pic>
        <p:nvPicPr>
          <p:cNvPr id="3074" name="Picture 2" descr="http://www9.pcmag.com/media/images/479459-hello-barbie.jpg?thumb=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246173"/>
            <a:ext cx="4496165" cy="28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0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Injecting user credentials into your controller logic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Simply add an Authentication object to your method signature to gain access to the authentication object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This allows you to: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Verify the user is the owner of an object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Verify the user has roles/scope required to interact with an object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Provide user-specific info (e.g. profile) based on their account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Associate a data insert with the user’s ID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Much, much more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4726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en-US" dirty="0" smtClean="0"/>
              <a:t>presentation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In-memory authentication process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SQL-store authentication process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Authentication injection</a:t>
            </a:r>
            <a:endParaRPr lang="en-US" dirty="0"/>
          </a:p>
          <a:p>
            <a:pPr lvl="1"/>
            <a:r>
              <a:rPr lang="en-US" dirty="0"/>
              <a:t>Using the principal inside your business logic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53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1625"/>
            <a:ext cx="8596668" cy="4469737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servers and Spring</a:t>
            </a:r>
          </a:p>
          <a:p>
            <a:pPr lvl="1"/>
            <a:r>
              <a:rPr lang="en-US" dirty="0" smtClean="0"/>
              <a:t>Open </a:t>
            </a:r>
            <a:r>
              <a:rPr lang="en-US" dirty="0" err="1" smtClean="0"/>
              <a:t>RESTful</a:t>
            </a:r>
            <a:r>
              <a:rPr lang="en-US" dirty="0" smtClean="0"/>
              <a:t> server</a:t>
            </a:r>
          </a:p>
          <a:p>
            <a:pPr lvl="1"/>
            <a:r>
              <a:rPr lang="en-US" dirty="0" smtClean="0"/>
              <a:t>User-restricted </a:t>
            </a:r>
            <a:r>
              <a:rPr lang="en-US" dirty="0" err="1" smtClean="0"/>
              <a:t>RESTful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Cloud computing and scaling</a:t>
            </a:r>
          </a:p>
          <a:p>
            <a:r>
              <a:rPr lang="en-US" dirty="0" smtClean="0"/>
              <a:t>Databases – migrating from mobile to backend</a:t>
            </a:r>
          </a:p>
          <a:p>
            <a:r>
              <a:rPr lang="en-US" dirty="0" smtClean="0"/>
              <a:t>Hibernate</a:t>
            </a:r>
          </a:p>
          <a:p>
            <a:r>
              <a:rPr lang="en-US" dirty="0" smtClean="0"/>
              <a:t>Securing your server</a:t>
            </a:r>
          </a:p>
          <a:p>
            <a:r>
              <a:rPr lang="en-US" dirty="0" smtClean="0"/>
              <a:t>Development tools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smtClean="0"/>
              <a:t>Avoiding pitfalls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21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</a:t>
            </a:r>
            <a:r>
              <a:rPr lang="en-US" dirty="0" smtClean="0"/>
              <a:t>server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Injection attacks</a:t>
            </a:r>
            <a:endParaRPr lang="en-CA" dirty="0"/>
          </a:p>
        </p:txBody>
      </p:sp>
      <p:pic>
        <p:nvPicPr>
          <p:cNvPr id="7170" name="Picture 2" descr="http://www.security-faqs.com/wp-content/uploads/2011/08/What-Is-A-SQL-Injection-Att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760412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48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657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SQL Injections (</a:t>
            </a:r>
            <a:r>
              <a:rPr lang="en-US" sz="3200" dirty="0" err="1" smtClean="0"/>
              <a:t>XKCD</a:t>
            </a:r>
            <a:r>
              <a:rPr lang="en-US" sz="3200" dirty="0" smtClean="0"/>
              <a:t>)</a:t>
            </a:r>
            <a:endParaRPr lang="en-CA" sz="3200" dirty="0"/>
          </a:p>
        </p:txBody>
      </p:sp>
      <p:pic>
        <p:nvPicPr>
          <p:cNvPr id="1026" name="Picture 2" descr="Exploits of a M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88" y="2364925"/>
            <a:ext cx="9312107" cy="286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737253" y="501706"/>
            <a:ext cx="0" cy="16507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7432" y="5980684"/>
            <a:ext cx="7941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>
                <a:hlinkClick r:id="rId3"/>
              </a:rPr>
              <a:t>https://www.explainxkcd.com/wiki/index.php/327:_Exploits_of_a_Mom</a:t>
            </a:r>
            <a:endParaRPr lang="en-CA" u="sng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10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Defending against SQL injection attacks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Named Parameters should always be used</a:t>
            </a:r>
          </a:p>
          <a:p>
            <a:pPr lvl="1"/>
            <a:r>
              <a:rPr lang="en-US" dirty="0" smtClean="0"/>
              <a:t>It sanitizes parameters passed to the query.</a:t>
            </a:r>
          </a:p>
          <a:p>
            <a:r>
              <a:rPr lang="en-US" dirty="0" smtClean="0"/>
              <a:t>Pure </a:t>
            </a:r>
            <a:r>
              <a:rPr lang="en-US" dirty="0" err="1" smtClean="0"/>
              <a:t>HQL</a:t>
            </a:r>
            <a:r>
              <a:rPr lang="en-US" dirty="0" smtClean="0"/>
              <a:t> / SQL queries are fine if they take no inputs other than what you wrote yourself</a:t>
            </a:r>
          </a:p>
          <a:p>
            <a:r>
              <a:rPr lang="en-US" dirty="0" smtClean="0"/>
              <a:t>String concatenation / building is the devil.  </a:t>
            </a:r>
            <a:endParaRPr lang="en-CA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56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Defending against SQL injection attacks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(Unsafe) example:</a:t>
            </a:r>
          </a:p>
          <a:p>
            <a:pPr lvl="1"/>
            <a:r>
              <a:rPr lang="en-CA" dirty="0"/>
              <a:t>List results = </a:t>
            </a:r>
            <a:r>
              <a:rPr lang="en-CA" dirty="0" err="1"/>
              <a:t>session.createQuery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>	("from Orders where </a:t>
            </a:r>
            <a:r>
              <a:rPr lang="en-CA" dirty="0" err="1"/>
              <a:t>customerName</a:t>
            </a:r>
            <a:r>
              <a:rPr lang="en-CA" dirty="0"/>
              <a:t>= " + </a:t>
            </a:r>
            <a:r>
              <a:rPr lang="en-CA" b="1" dirty="0" err="1"/>
              <a:t>nameProvidedByClient</a:t>
            </a:r>
            <a:r>
              <a:rPr lang="en-CA" dirty="0"/>
              <a:t>)</a:t>
            </a:r>
            <a:br>
              <a:rPr lang="en-CA" dirty="0"/>
            </a:br>
            <a:r>
              <a:rPr lang="en-CA" dirty="0"/>
              <a:t>	.list();</a:t>
            </a:r>
          </a:p>
          <a:p>
            <a:r>
              <a:rPr lang="en-US" dirty="0"/>
              <a:t>(Safe) example:</a:t>
            </a:r>
          </a:p>
          <a:p>
            <a:pPr lvl="1"/>
            <a:r>
              <a:rPr lang="en-CA" dirty="0"/>
              <a:t>Query </a:t>
            </a:r>
            <a:r>
              <a:rPr lang="en-CA" dirty="0" err="1"/>
              <a:t>hqlQuery</a:t>
            </a:r>
            <a:r>
              <a:rPr lang="en-CA" dirty="0"/>
              <a:t> = </a:t>
            </a:r>
            <a:r>
              <a:rPr lang="en-CA" dirty="0" err="1"/>
              <a:t>session.createQuery</a:t>
            </a:r>
            <a:r>
              <a:rPr lang="en-CA" dirty="0"/>
              <a:t>(" from Orders where </a:t>
            </a:r>
            <a:r>
              <a:rPr lang="en-CA" dirty="0" err="1"/>
              <a:t>customerName</a:t>
            </a:r>
            <a:r>
              <a:rPr lang="en-CA" dirty="0"/>
              <a:t>= :name ");</a:t>
            </a:r>
          </a:p>
          <a:p>
            <a:pPr lvl="1"/>
            <a:r>
              <a:rPr lang="en-CA" dirty="0" err="1"/>
              <a:t>hqlQuery.setString</a:t>
            </a:r>
            <a:r>
              <a:rPr lang="en-CA" dirty="0"/>
              <a:t>("name", name)</a:t>
            </a:r>
          </a:p>
          <a:p>
            <a:pPr lvl="1"/>
            <a:r>
              <a:rPr lang="en-CA" dirty="0"/>
              <a:t>List results = </a:t>
            </a:r>
            <a:r>
              <a:rPr lang="en-CA" dirty="0" err="1"/>
              <a:t>hqlQuery.list</a:t>
            </a:r>
            <a:r>
              <a:rPr lang="en-CA" dirty="0"/>
              <a:t>();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Injection attacks - Additional readings</a:t>
            </a:r>
            <a:endParaRPr lang="en-CA" dirty="0" smtClean="0"/>
          </a:p>
          <a:p>
            <a:pPr lvl="1"/>
            <a:r>
              <a:rPr lang="en-CA" sz="1100" dirty="0">
                <a:hlinkClick r:id="rId2"/>
              </a:rPr>
              <a:t>http://</a:t>
            </a:r>
            <a:r>
              <a:rPr lang="en-CA" sz="1100" dirty="0" smtClean="0">
                <a:hlinkClick r:id="rId2"/>
              </a:rPr>
              <a:t>software-security.sans.org/developer-how-to/fix-sql-injection-in-java-hibernate</a:t>
            </a:r>
            <a:r>
              <a:rPr lang="en-CA" sz="1100" dirty="0" smtClean="0"/>
              <a:t> </a:t>
            </a:r>
            <a:endParaRPr lang="en-CA" sz="1100" dirty="0"/>
          </a:p>
          <a:p>
            <a:pPr lvl="1"/>
            <a:r>
              <a:rPr lang="en-CA" sz="1100" dirty="0" smtClean="0">
                <a:hlinkClick r:id="rId3"/>
              </a:rPr>
              <a:t>http</a:t>
            </a:r>
            <a:r>
              <a:rPr lang="en-CA" sz="1100" dirty="0">
                <a:hlinkClick r:id="rId3"/>
              </a:rPr>
              <a:t>://www.tutorialspoint.com/hibernate/hibernate_query_language.htm</a:t>
            </a:r>
            <a:endParaRPr lang="en-US" sz="1100" dirty="0"/>
          </a:p>
          <a:p>
            <a:pPr lvl="1"/>
            <a:r>
              <a:rPr lang="en-CA" sz="1100" dirty="0">
                <a:hlinkClick r:id="rId4"/>
              </a:rPr>
              <a:t>https://</a:t>
            </a:r>
            <a:r>
              <a:rPr lang="en-CA" sz="1100" dirty="0" smtClean="0">
                <a:hlinkClick r:id="rId4"/>
              </a:rPr>
              <a:t>www.owasp.org/index.php/SQL_Injection_Prevention_Cheat_Sheet</a:t>
            </a:r>
            <a:r>
              <a:rPr lang="en-CA" sz="1100" dirty="0" smtClean="0"/>
              <a:t> </a:t>
            </a:r>
            <a:endParaRPr lang="en-CA" sz="1100" dirty="0"/>
          </a:p>
        </p:txBody>
      </p:sp>
      <p:pic>
        <p:nvPicPr>
          <p:cNvPr id="4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5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122" name="Picture 2" descr="http://www.socialmediatoday.com/sites/default/files/post_main_images/tools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309562"/>
            <a:ext cx="3810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99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tools - IDE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IntelliJ</a:t>
            </a:r>
            <a:r>
              <a:rPr lang="en-US" dirty="0" smtClean="0"/>
              <a:t> IDEA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Extremely similar to Android Studio</a:t>
            </a:r>
          </a:p>
          <a:p>
            <a:pPr lvl="2"/>
            <a:r>
              <a:rPr lang="en-US" dirty="0" smtClean="0"/>
              <a:t>Community (Free) version is excellent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Full version is very expensive</a:t>
            </a:r>
          </a:p>
          <a:p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Full version is free</a:t>
            </a:r>
          </a:p>
          <a:p>
            <a:pPr lvl="2"/>
            <a:r>
              <a:rPr lang="en-US" dirty="0" smtClean="0"/>
              <a:t>Lots of convenience 3</a:t>
            </a:r>
            <a:r>
              <a:rPr lang="en-US" baseline="30000" dirty="0" smtClean="0"/>
              <a:t>rd</a:t>
            </a:r>
            <a:r>
              <a:rPr lang="en-US" dirty="0" smtClean="0"/>
              <a:t>-party packages (</a:t>
            </a:r>
            <a:r>
              <a:rPr lang="en-US" dirty="0" err="1" smtClean="0"/>
              <a:t>AWS</a:t>
            </a:r>
            <a:r>
              <a:rPr lang="en-US" dirty="0" smtClean="0"/>
              <a:t>, Spring boot)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Inferior to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72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Management (SQL)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MySQL Workbench</a:t>
            </a:r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r>
              <a:rPr lang="en-US" dirty="0" smtClean="0"/>
              <a:t>MS SQL</a:t>
            </a:r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pPr lvl="1"/>
            <a:r>
              <a:rPr lang="en-US" dirty="0"/>
              <a:t>Microsoft SQL </a:t>
            </a:r>
            <a:r>
              <a:rPr lang="en-CA" dirty="0"/>
              <a:t>Server Management Studio </a:t>
            </a:r>
            <a:r>
              <a:rPr lang="en-CA" dirty="0" smtClean="0"/>
              <a:t>Express</a:t>
            </a:r>
            <a:endParaRPr lang="en-US" dirty="0"/>
          </a:p>
          <a:p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/>
              <a:t>pgAdmin</a:t>
            </a:r>
            <a:endParaRPr lang="en-US" dirty="0"/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306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requests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5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2700863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/>
              <a:t>Continuous Integration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 descr="http://www.dlbassociates.com/services/integration_controls_dcim/images/Services%20-%20Integration%20-%2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9" y="531708"/>
            <a:ext cx="26638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How to deploy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Manual steps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maven clean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maven package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upload to beanstalk</a:t>
            </a:r>
          </a:p>
          <a:p>
            <a:pPr lvl="0"/>
            <a:r>
              <a:rPr lang="en-US"/>
              <a:t>Maven plugins can deploy to beanstalk for you from the command line</a:t>
            </a:r>
          </a:p>
          <a:p>
            <a:pPr lvl="0"/>
            <a:r>
              <a:rPr lang="en-US"/>
              <a:t>If not a maven plugin, then many tools can do it</a:t>
            </a:r>
          </a:p>
          <a:p>
            <a:pPr lvl="1"/>
            <a:r>
              <a:rPr lang="en-US"/>
              <a:t>Boxfuse</a:t>
            </a:r>
          </a:p>
          <a:p>
            <a:pPr lvl="1"/>
            <a:r>
              <a:rPr lang="en-US"/>
              <a:t>Chef</a:t>
            </a:r>
          </a:p>
          <a:p>
            <a:pPr lvl="1"/>
            <a:r>
              <a:rPr lang="en-US"/>
              <a:t>Puppet</a:t>
            </a:r>
          </a:p>
          <a:p>
            <a:pPr lvl="1"/>
            <a:r>
              <a:rPr lang="en-US"/>
              <a:t>Atlassian suite, Bamboo, AWS plug-ins</a:t>
            </a:r>
          </a:p>
          <a:p>
            <a:pPr lvl="1"/>
            <a:r>
              <a:rPr lang="en-US"/>
              <a:t>Etc.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9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solutions </a:t>
            </a:r>
            <a:r>
              <a:rPr lang="en-US" dirty="0"/>
              <a:t>and scaling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54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Make .jar not .war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We’re in 2015 (who cares if your application is 40mb?)</a:t>
            </a:r>
          </a:p>
          <a:p>
            <a:pPr lvl="0"/>
            <a:r>
              <a:rPr lang="en-US"/>
              <a:t>You most likely want to deploy one application per container</a:t>
            </a:r>
          </a:p>
          <a:p>
            <a:pPr lvl="0"/>
            <a:endParaRPr lang="en-US"/>
          </a:p>
          <a:p>
            <a:pPr lvl="0"/>
            <a:r>
              <a:rPr lang="en-US"/>
              <a:t>Fat .jars are more portable</a:t>
            </a:r>
          </a:p>
          <a:p>
            <a:pPr lvl="1"/>
            <a:r>
              <a:rPr lang="en-US"/>
              <a:t>They do not depend on a particular web server container that they deploy to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4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AWS</a:t>
            </a:r>
            <a:r>
              <a:rPr lang="en-US" dirty="0" smtClean="0"/>
              <a:t> compare against other providers?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6" name="Picture 2" descr="http://blog.goiwx.com/Portals/157454/images/cost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87337"/>
            <a:ext cx="26860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3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services compared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41611"/>
              </p:ext>
            </p:extLst>
          </p:nvPr>
        </p:nvGraphicFramePr>
        <p:xfrm>
          <a:off x="618066" y="1294727"/>
          <a:ext cx="8128000" cy="330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Project risks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AWS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Azure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Changing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Flexible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Flexible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Inflexible model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Lack of technical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Standard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Standard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Not a standard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Lack of executive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Sexy among executives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Microsoft has a strong reputation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Free tier, reasonable fees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Free tier, </a:t>
                      </a:r>
                      <a:r>
                        <a:rPr lang="en-US" sz="1600" baseline="0" dirty="0" smtClean="0"/>
                        <a:t>reasonable fees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 be quite expensive</a:t>
                      </a:r>
                      <a:endParaRPr lang="en-CA" sz="1600" dirty="0"/>
                    </a:p>
                  </a:txBody>
                  <a:tcPr anchor="ctr"/>
                </a:tc>
              </a:tr>
              <a:tr h="6187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Bad architectural 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</a:t>
                      </a:r>
                      <a:r>
                        <a:rPr lang="en-US" sz="1600" baseline="0" dirty="0" smtClean="0"/>
                        <a:t>setups and offer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setups and offer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r>
                        <a:rPr lang="en-US" sz="1600" baseline="0" dirty="0" smtClean="0"/>
                        <a:t> decides for you</a:t>
                      </a:r>
                      <a:endParaRPr lang="en-CA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4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services compared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94683"/>
              </p:ext>
            </p:extLst>
          </p:nvPr>
        </p:nvGraphicFramePr>
        <p:xfrm>
          <a:off x="618066" y="1294727"/>
          <a:ext cx="8128000" cy="412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Project risks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AWS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Azure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endParaRPr lang="en-CA" sz="1600" dirty="0"/>
                    </a:p>
                  </a:txBody>
                  <a:tcPr anchor="ctr"/>
                </a:tc>
              </a:tr>
              <a:tr h="6187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Speed to market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Fastest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Integration between system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 of machine/tech setups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machine setups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Limited offer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Disasters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Rather easy recovery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Rather easy recovery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?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Devops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 charm to deploy to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Poor</a:t>
                      </a:r>
                      <a:r>
                        <a:rPr lang="en-US" sz="1600" baseline="0" dirty="0" smtClean="0"/>
                        <a:t> service provider quality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Good history of delivering 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Good history of delivering 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Some </a:t>
                      </a:r>
                      <a:r>
                        <a:rPr lang="en-US" sz="1600" dirty="0" err="1" smtClean="0"/>
                        <a:t>MBaaS</a:t>
                      </a:r>
                      <a:r>
                        <a:rPr lang="en-US" sz="1600" dirty="0" smtClean="0"/>
                        <a:t> backed by credible firms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Legal data privacy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 choose where to host data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Can choose where to host data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?</a:t>
                      </a:r>
                      <a:endParaRPr lang="en-CA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7334" y="6146561"/>
            <a:ext cx="8733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2"/>
              </a:rPr>
              <a:t>http://</a:t>
            </a:r>
            <a:r>
              <a:rPr lang="en-CA" sz="1400" dirty="0" smtClean="0">
                <a:hlinkClick r:id="rId2"/>
              </a:rPr>
              <a:t>www.tomsitpro.com/articles/azure-vs-aws-cloud-comparison,2-870.html</a:t>
            </a:r>
            <a:r>
              <a:rPr lang="en-CA" sz="1400" dirty="0" smtClean="0"/>
              <a:t> </a:t>
            </a:r>
          </a:p>
          <a:p>
            <a:r>
              <a:rPr lang="en-CA" sz="1400" dirty="0">
                <a:hlinkClick r:id="rId3"/>
              </a:rPr>
              <a:t>http://cloudacademy.com/blog/public-cloud-war-aws-vs-azure-vs-google</a:t>
            </a:r>
            <a:r>
              <a:rPr lang="en-CA" sz="1400" dirty="0" smtClean="0">
                <a:hlinkClick r:id="rId3"/>
              </a:rPr>
              <a:t>/</a:t>
            </a:r>
            <a:r>
              <a:rPr lang="en-CA" sz="1400" dirty="0" smtClean="0"/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1813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Summarizing the comparison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much time do you want to spend on your backend?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Once your project is up and running, do you want to continue developing it, or do you want to hand it off to someone else?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Do you plan on having your product grow?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How much operational risk can you tolerate?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What budget do you have for developing your project?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What budget do you have once your project is up and running?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56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pitfalls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http://www.utahbusinessinfo.org/wp-content/uploads/2014/03/s5_f5087f3ace21ba183a975155146bea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566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28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Avoid pitfalls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follow the maven clean &gt; package approach for creating your jar file</a:t>
            </a:r>
          </a:p>
          <a:p>
            <a:endParaRPr lang="en-US" dirty="0" smtClean="0"/>
          </a:p>
          <a:p>
            <a:r>
              <a:rPr lang="en-US" dirty="0" smtClean="0"/>
              <a:t>A lot of plugins are maven-exclusive.  Use the path of least resistance and use </a:t>
            </a:r>
            <a:r>
              <a:rPr lang="en-US" dirty="0" smtClean="0"/>
              <a:t>Maven instead of </a:t>
            </a:r>
            <a:r>
              <a:rPr lang="en-US" dirty="0" err="1" smtClean="0"/>
              <a:t>Gradle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KISS, </a:t>
            </a:r>
            <a:r>
              <a:rPr lang="en-US" dirty="0" err="1" smtClean="0"/>
              <a:t>YAGNI</a:t>
            </a:r>
            <a:r>
              <a:rPr lang="en-US" dirty="0" smtClean="0"/>
              <a:t>, DRY</a:t>
            </a:r>
          </a:p>
          <a:p>
            <a:pPr lvl="1"/>
            <a:r>
              <a:rPr lang="en-US" dirty="0" smtClean="0"/>
              <a:t>Keep it simple stupid</a:t>
            </a:r>
          </a:p>
          <a:p>
            <a:pPr lvl="1"/>
            <a:r>
              <a:rPr lang="en-US" dirty="0" smtClean="0"/>
              <a:t>You </a:t>
            </a:r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pPr lvl="1"/>
            <a:r>
              <a:rPr lang="en-US" dirty="0" smtClean="0"/>
              <a:t>Don’t repeat yourself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81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CA" dirty="0"/>
          </a:p>
        </p:txBody>
      </p:sp>
      <p:pic>
        <p:nvPicPr>
          <p:cNvPr id="13314" name="Picture 2" descr="http://chrissanders.org/wp-content/uploads/2015/05/ques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40241"/>
            <a:ext cx="352425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norbertho.hu/wp-content/uploads/2015/06/591280806_question_mark_answer_103_xlar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9745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 word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can provide:</a:t>
            </a:r>
          </a:p>
          <a:p>
            <a:pPr lvl="1"/>
            <a:r>
              <a:rPr lang="en-US" dirty="0" smtClean="0"/>
              <a:t>Spring boot training</a:t>
            </a:r>
          </a:p>
          <a:p>
            <a:pPr lvl="1"/>
            <a:r>
              <a:rPr lang="en-US" dirty="0" smtClean="0"/>
              <a:t>Architectural counselling</a:t>
            </a:r>
          </a:p>
          <a:p>
            <a:pPr lvl="2"/>
            <a:r>
              <a:rPr lang="en-US" dirty="0" smtClean="0"/>
              <a:t>Backend architecture</a:t>
            </a:r>
          </a:p>
          <a:p>
            <a:pPr lvl="2"/>
            <a:r>
              <a:rPr lang="en-US" dirty="0" smtClean="0"/>
              <a:t>Cloud system architecture</a:t>
            </a:r>
          </a:p>
          <a:p>
            <a:pPr lvl="1"/>
            <a:r>
              <a:rPr lang="en-US" dirty="0" smtClean="0"/>
              <a:t>Talks at your company events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https://github.com/BrunoCarrier/SpringMobileWarsaw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brunopierrecarrier@gmail.com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u="sng" dirty="0" err="1" smtClean="0"/>
              <a:t>Stepstone</a:t>
            </a:r>
            <a:r>
              <a:rPr lang="en-US" i="1" u="sng" dirty="0" smtClean="0"/>
              <a:t> is looking for mobile developers!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CA" dirty="0"/>
          </a:p>
        </p:txBody>
      </p:sp>
      <p:pic>
        <p:nvPicPr>
          <p:cNvPr id="3074" name="Picture 2" descr="http://iopasolutions.com/wp-content/uploads/2015/03/thank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3" y="409672"/>
            <a:ext cx="3260725" cy="32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How to scale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Scale up: add more capacity to a machine</a:t>
            </a:r>
          </a:p>
          <a:p>
            <a:pPr lvl="0"/>
            <a:r>
              <a:rPr lang="en-US" dirty="0"/>
              <a:t>Scale out: add more machines to your </a:t>
            </a:r>
            <a:r>
              <a:rPr lang="en-US" dirty="0" smtClean="0"/>
              <a:t>system</a:t>
            </a:r>
            <a:endParaRPr lang="en-CA" dirty="0"/>
          </a:p>
        </p:txBody>
      </p:sp>
      <p:pic>
        <p:nvPicPr>
          <p:cNvPr id="3074" name="Picture 2" descr="http://takecareofabonsaitree.com/wp-content/uploads/2014/03/shutterstock_94482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2" y="2430379"/>
            <a:ext cx="7085543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Why scale?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Respond to increases in traffic</a:t>
            </a:r>
          </a:p>
          <a:p>
            <a:pPr lvl="1"/>
            <a:r>
              <a:rPr lang="en-US"/>
              <a:t>Meet customer demands</a:t>
            </a:r>
          </a:p>
          <a:p>
            <a:pPr lvl="1"/>
            <a:r>
              <a:rPr lang="en-US"/>
              <a:t>Deliver constant service quality</a:t>
            </a:r>
          </a:p>
          <a:p>
            <a:pPr lvl="0"/>
            <a:r>
              <a:rPr lang="en-US"/>
              <a:t>Respond to decreases in traffic</a:t>
            </a:r>
          </a:p>
          <a:p>
            <a:pPr lvl="1"/>
            <a:r>
              <a:rPr lang="en-US"/>
              <a:t>Reduce costs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0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Cloud options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Platform as a Service (Paas)</a:t>
            </a:r>
          </a:p>
          <a:p>
            <a:pPr lvl="1"/>
            <a:r>
              <a:rPr lang="en-US"/>
              <a:t>We help you set specific applications on our hardware</a:t>
            </a:r>
          </a:p>
          <a:p>
            <a:pPr lvl="0"/>
            <a:r>
              <a:rPr lang="en-US"/>
              <a:t>Infrastructure as a Service (Iaas)</a:t>
            </a:r>
          </a:p>
          <a:p>
            <a:pPr lvl="1"/>
            <a:r>
              <a:rPr lang="en-US"/>
              <a:t>We lend you our hardware.  Do what you want with it.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Cloud options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87585"/>
              </p:ext>
            </p:extLst>
          </p:nvPr>
        </p:nvGraphicFramePr>
        <p:xfrm>
          <a:off x="423330" y="1498601"/>
          <a:ext cx="9000073" cy="276353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05991"/>
                <a:gridCol w="3747019"/>
                <a:gridCol w="3147063"/>
              </a:tblGrid>
              <a:tr h="370844">
                <a:tc>
                  <a:txBody>
                    <a:bodyPr/>
                    <a:lstStyle/>
                    <a:p>
                      <a:pPr lvl="0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Platform as a Service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Infrastructure</a:t>
                      </a:r>
                      <a:r>
                        <a:rPr lang="en-US" baseline="0"/>
                        <a:t> as a Service</a:t>
                      </a:r>
                      <a:endParaRPr lang="en-CA"/>
                    </a:p>
                  </a:txBody>
                  <a:tcPr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Availability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Very high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Very high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AWS Examples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err="1"/>
                        <a:t>DynamoDB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RDS</a:t>
                      </a:r>
                      <a:r>
                        <a:rPr lang="en-US" dirty="0"/>
                        <a:t>, </a:t>
                      </a:r>
                      <a:r>
                        <a:rPr lang="en-US" dirty="0" err="1" smtClean="0"/>
                        <a:t>Elasticache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EC2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Use</a:t>
                      </a:r>
                      <a:r>
                        <a:rPr lang="en-US" baseline="0"/>
                        <a:t> for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Hard to scale components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Easily scalable components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Best used when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Components </a:t>
                      </a:r>
                      <a:r>
                        <a:rPr lang="en-US" b="1" dirty="0"/>
                        <a:t>don’t differentiate </a:t>
                      </a:r>
                      <a:r>
                        <a:rPr lang="en-US" dirty="0"/>
                        <a:t>your product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Components </a:t>
                      </a:r>
                      <a:r>
                        <a:rPr lang="en-US" b="1" dirty="0"/>
                        <a:t>differentiate</a:t>
                      </a:r>
                      <a:r>
                        <a:rPr lang="en-US" dirty="0"/>
                        <a:t> your product</a:t>
                      </a:r>
                      <a:endParaRPr lang="en-CA" dirty="0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Disaster recovery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Generally</a:t>
                      </a:r>
                      <a:r>
                        <a:rPr lang="en-US" baseline="0" dirty="0"/>
                        <a:t> recovers easily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Good </a:t>
                      </a:r>
                      <a:r>
                        <a:rPr lang="en-US" dirty="0" smtClean="0"/>
                        <a:t>luck if</a:t>
                      </a:r>
                      <a:r>
                        <a:rPr lang="en-US" baseline="0" dirty="0" smtClean="0"/>
                        <a:t> instances are </a:t>
                      </a:r>
                      <a:r>
                        <a:rPr lang="en-US" baseline="0" dirty="0" err="1" smtClean="0"/>
                        <a:t>stateful</a:t>
                      </a:r>
                      <a:endParaRPr lang="en-CA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 descr="http://images.clipartpanda.com/cloud-computing-nTB77568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01" y="4453572"/>
            <a:ext cx="2086928" cy="20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16498</TotalTime>
  <Words>1816</Words>
  <Application>Microsoft Office PowerPoint</Application>
  <PresentationFormat>Widescreen</PresentationFormat>
  <Paragraphs>377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Trebuchet MS</vt:lpstr>
      <vt:lpstr>Wingdings</vt:lpstr>
      <vt:lpstr>Wingdings 3</vt:lpstr>
      <vt:lpstr>Facet</vt:lpstr>
      <vt:lpstr>Easy backends for mobile apps</vt:lpstr>
      <vt:lpstr>Why a backend talk at Mobile Warsaw?</vt:lpstr>
      <vt:lpstr>Your takeaways from this talk</vt:lpstr>
      <vt:lpstr>Agenda</vt:lpstr>
      <vt:lpstr>Cloud solutions and scaling</vt:lpstr>
      <vt:lpstr>How to scale</vt:lpstr>
      <vt:lpstr>Why scale?</vt:lpstr>
      <vt:lpstr>Cloud options</vt:lpstr>
      <vt:lpstr>Cloud options</vt:lpstr>
      <vt:lpstr>Why cloud solutions?</vt:lpstr>
      <vt:lpstr>Introducing servers and Spring</vt:lpstr>
      <vt:lpstr>How do RESTful servers work?</vt:lpstr>
      <vt:lpstr>What Spring boot provides for free</vt:lpstr>
      <vt:lpstr>What Spring boot provides with minimal efforts</vt:lpstr>
      <vt:lpstr>With Spring, what do you need to do?</vt:lpstr>
      <vt:lpstr>Spring Boot philosophy</vt:lpstr>
      <vt:lpstr>Demo</vt:lpstr>
      <vt:lpstr>AWS</vt:lpstr>
      <vt:lpstr>Deployment flow</vt:lpstr>
      <vt:lpstr>Elastic Beanstalk</vt:lpstr>
      <vt:lpstr>S3 – Simple Storage Service</vt:lpstr>
      <vt:lpstr>EC2 – Elastic Compute Cloud</vt:lpstr>
      <vt:lpstr>RDS – Relational Database Service</vt:lpstr>
      <vt:lpstr>IAM – Identity and Access Management</vt:lpstr>
      <vt:lpstr>Security groups</vt:lpstr>
      <vt:lpstr>Load balancer</vt:lpstr>
      <vt:lpstr>Localization</vt:lpstr>
      <vt:lpstr>Persisting data</vt:lpstr>
      <vt:lpstr>Database - From Android to the backend</vt:lpstr>
      <vt:lpstr>Java Persistency Api</vt:lpstr>
      <vt:lpstr>Hibernate</vt:lpstr>
      <vt:lpstr>Hibernate - Portable SQL querying language</vt:lpstr>
      <vt:lpstr>Demo</vt:lpstr>
      <vt:lpstr>Sharing components with your Android app</vt:lpstr>
      <vt:lpstr>Save time</vt:lpstr>
      <vt:lpstr>Securing your server </vt:lpstr>
      <vt:lpstr>What is security?</vt:lpstr>
      <vt:lpstr>Injecting user credentials into your controller logic</vt:lpstr>
      <vt:lpstr>Code presentation</vt:lpstr>
      <vt:lpstr>Securing your server </vt:lpstr>
      <vt:lpstr>SQL Injections (XKCD)</vt:lpstr>
      <vt:lpstr>Defending against SQL injection attacks</vt:lpstr>
      <vt:lpstr>Defending against SQL injection attacks</vt:lpstr>
      <vt:lpstr>Development tools</vt:lpstr>
      <vt:lpstr>Development tools - IDE</vt:lpstr>
      <vt:lpstr>Database Management (SQL)</vt:lpstr>
      <vt:lpstr>API requests</vt:lpstr>
      <vt:lpstr>Continuous Integration</vt:lpstr>
      <vt:lpstr>How to deploy</vt:lpstr>
      <vt:lpstr>Make .jar not .war</vt:lpstr>
      <vt:lpstr>How does AWS compare against other providers?</vt:lpstr>
      <vt:lpstr>Cloud services compared</vt:lpstr>
      <vt:lpstr>Cloud services compared</vt:lpstr>
      <vt:lpstr>Summarizing the comparison</vt:lpstr>
      <vt:lpstr>Avoiding pitfalls</vt:lpstr>
      <vt:lpstr>Avoid pitfalls</vt:lpstr>
      <vt:lpstr>Questions?</vt:lpstr>
      <vt:lpstr>Final word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backends for mobile apps</dc:title>
  <dc:creator>Bruno Carrier</dc:creator>
  <cp:lastModifiedBy>Bruno Carrier</cp:lastModifiedBy>
  <cp:revision>82</cp:revision>
  <dcterms:created xsi:type="dcterms:W3CDTF">2015-10-03T09:49:32Z</dcterms:created>
  <dcterms:modified xsi:type="dcterms:W3CDTF">2015-12-14T05:28:20Z</dcterms:modified>
</cp:coreProperties>
</file>